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3" autoAdjust="0"/>
  </p:normalViewPr>
  <p:slideViewPr>
    <p:cSldViewPr>
      <p:cViewPr varScale="1">
        <p:scale>
          <a:sx n="117" d="100"/>
          <a:sy n="117" d="100"/>
        </p:scale>
        <p:origin x="1056" y="10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8/2/2024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Composite Pattern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Part-Whole Structures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noProof="0" dirty="0"/>
              <a:t>Hierarchical data structures pervade IT systems</a:t>
            </a:r>
          </a:p>
          <a:p>
            <a:pPr lvl="1"/>
            <a:r>
              <a:rPr lang="en-US" altLang="en-US" noProof="0" dirty="0"/>
              <a:t>Folders (whole) and files (part) is a classic example</a:t>
            </a:r>
          </a:p>
        </p:txBody>
      </p:sp>
      <p:pic>
        <p:nvPicPr>
          <p:cNvPr id="6148" name="Picture 4" descr="p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16" y="2095500"/>
            <a:ext cx="2820126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3C9CC27-8663-4974-B68B-DC23539418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599" y="1974578"/>
            <a:ext cx="4741503" cy="3473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03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Gfx</a:t>
            </a:r>
            <a:r>
              <a:rPr lang="en-US" dirty="0" smtClean="0"/>
              <a:t> Part-Whole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HotStone</a:t>
            </a:r>
            <a:r>
              <a:rPr lang="en-US" dirty="0" smtClean="0"/>
              <a:t> </a:t>
            </a:r>
            <a:r>
              <a:rPr lang="en-US" dirty="0" err="1" smtClean="0"/>
              <a:t>CardFigure</a:t>
            </a:r>
            <a:endParaRPr lang="en-US" dirty="0" smtClean="0"/>
          </a:p>
          <a:p>
            <a:pPr lvl="1"/>
            <a:r>
              <a:rPr lang="en-US" dirty="0" smtClean="0"/>
              <a:t>… is not a fixed image</a:t>
            </a:r>
          </a:p>
          <a:p>
            <a:pPr lvl="2"/>
            <a:r>
              <a:rPr lang="en-US" dirty="0" smtClean="0"/>
              <a:t>Health/attack changes</a:t>
            </a:r>
          </a:p>
          <a:p>
            <a:pPr lvl="2"/>
            <a:r>
              <a:rPr lang="en-US" dirty="0" smtClean="0"/>
              <a:t>Frame</a:t>
            </a:r>
          </a:p>
          <a:p>
            <a:pPr lvl="2"/>
            <a:r>
              <a:rPr lang="en-US" dirty="0" smtClean="0"/>
              <a:t>‘Emblem’ image</a:t>
            </a:r>
          </a:p>
          <a:p>
            <a:pPr lvl="2"/>
            <a:r>
              <a:rPr lang="en-US" dirty="0" smtClean="0"/>
              <a:t>Active ‘Z’</a:t>
            </a:r>
          </a:p>
          <a:p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 smtClean="0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Henrik Bærbak Christensen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630" y="3205152"/>
            <a:ext cx="3829584" cy="4286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823" y="3691469"/>
            <a:ext cx="5858380" cy="137583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1600" y="1028700"/>
            <a:ext cx="2562306" cy="304536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60373" y="1203861"/>
            <a:ext cx="1307225" cy="17050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60373" y="3620230"/>
            <a:ext cx="1267002" cy="1590897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162630" y="4762500"/>
            <a:ext cx="1513770" cy="2286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Rounded Rectangle 13"/>
          <p:cNvSpPr/>
          <p:nvPr/>
        </p:nvSpPr>
        <p:spPr>
          <a:xfrm>
            <a:off x="2639126" y="3186792"/>
            <a:ext cx="1353088" cy="2286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6580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How to design?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noProof="0" dirty="0"/>
              <a:t>Using the </a:t>
            </a:r>
            <a:r>
              <a:rPr lang="en-US" altLang="en-US" sz="2400" b="1" noProof="0" dirty="0"/>
              <a:t>model perspective</a:t>
            </a:r>
            <a:r>
              <a:rPr lang="en-US" altLang="en-US" sz="2400" noProof="0" dirty="0"/>
              <a:t> (who/what) we focus on concepts in the domain:</a:t>
            </a:r>
          </a:p>
          <a:p>
            <a:pPr lvl="1"/>
            <a:r>
              <a:rPr lang="en-US" altLang="en-US" sz="2000" noProof="0" dirty="0"/>
              <a:t>Who: Folder and File</a:t>
            </a:r>
          </a:p>
          <a:p>
            <a:pPr lvl="1"/>
            <a:r>
              <a:rPr lang="en-US" altLang="en-US" sz="2000" noProof="0" dirty="0"/>
              <a:t>What: Very different things</a:t>
            </a:r>
          </a:p>
          <a:p>
            <a:pPr lvl="2"/>
            <a:r>
              <a:rPr lang="en-US" altLang="en-US" sz="1800" noProof="0" dirty="0"/>
              <a:t>Folder: </a:t>
            </a:r>
            <a:r>
              <a:rPr lang="en-US" altLang="en-US" sz="1800" noProof="0" dirty="0" err="1"/>
              <a:t>addFile</a:t>
            </a:r>
            <a:r>
              <a:rPr lang="en-US" altLang="en-US" sz="1800" noProof="0" dirty="0"/>
              <a:t>, </a:t>
            </a:r>
            <a:r>
              <a:rPr lang="en-US" altLang="en-US" sz="1800" noProof="0" dirty="0" err="1"/>
              <a:t>addFolder</a:t>
            </a:r>
            <a:r>
              <a:rPr lang="en-US" altLang="en-US" sz="1800" noProof="0" dirty="0"/>
              <a:t>, </a:t>
            </a:r>
            <a:r>
              <a:rPr lang="en-US" altLang="en-US" sz="1800" noProof="0" dirty="0" err="1"/>
              <a:t>removeFile</a:t>
            </a:r>
            <a:r>
              <a:rPr lang="en-US" altLang="en-US" sz="1800" noProof="0" dirty="0"/>
              <a:t>, etc.</a:t>
            </a:r>
          </a:p>
          <a:p>
            <a:pPr lvl="2"/>
            <a:r>
              <a:rPr lang="en-US" altLang="en-US" sz="1800" noProof="0" dirty="0"/>
              <a:t>File: open, close, </a:t>
            </a:r>
            <a:r>
              <a:rPr lang="en-US" altLang="en-US" sz="1800" noProof="0" dirty="0" err="1"/>
              <a:t>getType</a:t>
            </a:r>
            <a:r>
              <a:rPr lang="en-US" altLang="en-US" sz="1800" noProof="0" dirty="0"/>
              <a:t>, </a:t>
            </a:r>
            <a:r>
              <a:rPr lang="en-US" altLang="en-US" sz="1800" noProof="0" dirty="0" err="1"/>
              <a:t>getSize</a:t>
            </a:r>
            <a:r>
              <a:rPr lang="en-US" altLang="en-US" sz="1800" noProof="0" dirty="0"/>
              <a:t>, </a:t>
            </a:r>
            <a:r>
              <a:rPr lang="en-US" altLang="en-US" sz="1800" noProof="0" dirty="0" err="1"/>
              <a:t>setReadOnly</a:t>
            </a:r>
            <a:endParaRPr lang="en-US" altLang="en-US" sz="1800" noProof="0" dirty="0"/>
          </a:p>
          <a:p>
            <a:r>
              <a:rPr lang="en-US" altLang="en-US" sz="2400" noProof="0" dirty="0"/>
              <a:t>Using a </a:t>
            </a:r>
            <a:r>
              <a:rPr lang="en-US" altLang="en-US" sz="2400" b="1" noProof="0" dirty="0"/>
              <a:t>responsibility perspective</a:t>
            </a:r>
            <a:r>
              <a:rPr lang="en-US" altLang="en-US" sz="2400" noProof="0" dirty="0"/>
              <a:t> (what/who) we instead focus on behavior:</a:t>
            </a:r>
          </a:p>
          <a:p>
            <a:pPr lvl="1"/>
            <a:r>
              <a:rPr lang="en-US" altLang="en-US" sz="2000" noProof="0" dirty="0"/>
              <a:t>What: calculate size, move in structure, delete, set to read only</a:t>
            </a:r>
          </a:p>
          <a:p>
            <a:pPr lvl="1"/>
            <a:r>
              <a:rPr lang="en-US" altLang="en-US" sz="2000" noProof="0" dirty="0"/>
              <a:t>Who: actually both folders and files…</a:t>
            </a:r>
          </a:p>
        </p:txBody>
      </p:sp>
    </p:spTree>
    <p:extLst>
      <p:ext uri="{BB962C8B-B14F-4D97-AF65-F5344CB8AC3E}">
        <p14:creationId xmlns:p14="http://schemas.microsoft.com/office/powerpoint/2010/main" val="54509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Model-Perspective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57011"/>
            <a:ext cx="8229600" cy="4441031"/>
          </a:xfrm>
        </p:spPr>
        <p:txBody>
          <a:bodyPr/>
          <a:lstStyle/>
          <a:p>
            <a:r>
              <a:rPr lang="en-US" altLang="en-US" sz="2400" noProof="0" dirty="0"/>
              <a:t>Design 1:</a:t>
            </a:r>
          </a:p>
          <a:p>
            <a:pPr lvl="1"/>
            <a:r>
              <a:rPr lang="en-US" altLang="en-US" sz="2000" noProof="0" dirty="0"/>
              <a:t>Make disjoint classes as they are disjoint concepts</a:t>
            </a:r>
          </a:p>
          <a:p>
            <a:pPr lvl="2"/>
            <a:r>
              <a:rPr lang="en-US" altLang="en-US" sz="1800" noProof="0" dirty="0"/>
              <a:t>class Folder {…} and class File {…}</a:t>
            </a:r>
          </a:p>
          <a:p>
            <a:pPr lvl="2"/>
            <a:endParaRPr lang="en-US" altLang="en-US" sz="1800" noProof="0" dirty="0"/>
          </a:p>
          <a:p>
            <a:r>
              <a:rPr lang="en-US" altLang="en-US" sz="2400" noProof="0" dirty="0"/>
              <a:t>But – will require a lot of casting…</a:t>
            </a:r>
          </a:p>
          <a:p>
            <a:endParaRPr lang="en-US" altLang="en-US" sz="2400" noProof="0" dirty="0"/>
          </a:p>
          <a:p>
            <a:endParaRPr lang="en-US" altLang="en-US" sz="2400" noProof="0" dirty="0"/>
          </a:p>
          <a:p>
            <a:endParaRPr lang="en-US" altLang="en-US" sz="2400" noProof="0" dirty="0"/>
          </a:p>
          <a:p>
            <a:endParaRPr lang="en-US" altLang="en-US" sz="2400" noProof="0" dirty="0"/>
          </a:p>
          <a:p>
            <a:r>
              <a:rPr lang="en-US" altLang="en-US" sz="2400" noProof="0" dirty="0"/>
              <a:t>This </a:t>
            </a:r>
            <a:r>
              <a:rPr lang="en-US" altLang="en-US" sz="2400" i="1" noProof="0" dirty="0"/>
              <a:t>if</a:t>
            </a:r>
            <a:r>
              <a:rPr lang="en-US" altLang="en-US" sz="2400" noProof="0" dirty="0"/>
              <a:t> section will appear in every shared operation!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827088" y="2977886"/>
          <a:ext cx="7129462" cy="1509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Paint Shop Pro Image" r:id="rId3" imgW="8721951" imgH="2214634" progId="PaintShopPro">
                  <p:embed/>
                </p:oleObj>
              </mc:Choice>
              <mc:Fallback>
                <p:oleObj name="Paint Shop Pro Image" r:id="rId3" imgW="8721951" imgH="2214634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977886"/>
                        <a:ext cx="7129462" cy="15094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ap="flat" cmpd="sng" algn="ctr">
                            <a:solidFill>
                              <a:srgbClr val="FF0000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6025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Responsibility-Perspective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noProof="0" dirty="0"/>
              <a:t>Design 2: </a:t>
            </a:r>
            <a:r>
              <a:rPr lang="en-US" altLang="en-US" b="1" noProof="0" dirty="0">
                <a:sym typeface="Wingdings" pitchFamily="2" charset="2"/>
              </a:rPr>
              <a:t> </a:t>
            </a:r>
            <a:r>
              <a:rPr lang="en-US" altLang="en-US" b="1" i="1" noProof="0" dirty="0"/>
              <a:t>Program to an Interface</a:t>
            </a:r>
            <a:endParaRPr lang="en-US" altLang="en-US" b="1" noProof="0" dirty="0"/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827089" y="1537230"/>
          <a:ext cx="7704137" cy="1400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Paint Shop Pro Image" r:id="rId3" imgW="8721951" imgH="1902439" progId="PaintShopPro">
                  <p:embed/>
                </p:oleObj>
              </mc:Choice>
              <mc:Fallback>
                <p:oleObj name="Paint Shop Pro Image" r:id="rId3" imgW="8721951" imgH="1902439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9" y="1537230"/>
                        <a:ext cx="7704137" cy="14009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ap="flat" cmpd="sng" algn="ctr">
                            <a:solidFill>
                              <a:srgbClr val="FF0000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3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1" y="2963333"/>
            <a:ext cx="7713663" cy="2751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4829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Recursion…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noProof="0" dirty="0"/>
              <a:t>Notice that this is a recursive depth-first descent into the tree…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1" y="1858433"/>
            <a:ext cx="7713663" cy="2751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E99B9C8-8196-499E-B296-B2BACC3A4DE5}"/>
              </a:ext>
            </a:extLst>
          </p:cNvPr>
          <p:cNvSpPr/>
          <p:nvPr/>
        </p:nvSpPr>
        <p:spPr>
          <a:xfrm>
            <a:off x="4038600" y="4059767"/>
            <a:ext cx="4267200" cy="121073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Whereas:</a:t>
            </a:r>
          </a:p>
          <a:p>
            <a:pPr algn="ctr"/>
            <a:r>
              <a:rPr lang="en-US" dirty="0"/>
              <a:t>class File implements Component</a:t>
            </a:r>
            <a:br>
              <a:rPr lang="en-US" dirty="0"/>
            </a:br>
            <a:r>
              <a:rPr lang="en-US" dirty="0"/>
              <a:t>‘s size() method will just return its</a:t>
            </a:r>
            <a:br>
              <a:rPr lang="en-US" dirty="0"/>
            </a:br>
            <a:r>
              <a:rPr lang="en-US" dirty="0"/>
              <a:t>size in bytes…</a:t>
            </a:r>
          </a:p>
        </p:txBody>
      </p:sp>
    </p:spTree>
    <p:extLst>
      <p:ext uri="{BB962C8B-B14F-4D97-AF65-F5344CB8AC3E}">
        <p14:creationId xmlns:p14="http://schemas.microsoft.com/office/powerpoint/2010/main" val="3315358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The Pattern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da-DK" altLang="en-US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369" y="29633"/>
            <a:ext cx="4387431" cy="545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6224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Benefits and Liabilities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noProof="0" dirty="0"/>
              <a:t>Whole and part objects are treated identically</a:t>
            </a:r>
          </a:p>
          <a:p>
            <a:pPr lvl="1"/>
            <a:r>
              <a:rPr lang="en-US" altLang="en-US" sz="2000" noProof="0" dirty="0"/>
              <a:t>Makes the client code much easier, avoiding a lot of testing on component types</a:t>
            </a:r>
          </a:p>
          <a:p>
            <a:r>
              <a:rPr lang="en-US" altLang="en-US" sz="2400" noProof="0" dirty="0"/>
              <a:t>Easy to add new types of components</a:t>
            </a:r>
          </a:p>
          <a:p>
            <a:pPr lvl="1"/>
            <a:r>
              <a:rPr lang="en-US" altLang="en-US" sz="2000" noProof="0" dirty="0"/>
              <a:t>The Linux/Windows explorer can browse and manipulate any file, even those not known at deploy time.</a:t>
            </a:r>
          </a:p>
          <a:p>
            <a:r>
              <a:rPr lang="en-US" altLang="en-US" sz="2400" noProof="0" dirty="0"/>
              <a:t>Nonsense methods</a:t>
            </a:r>
          </a:p>
          <a:p>
            <a:pPr lvl="1"/>
            <a:r>
              <a:rPr lang="en-US" altLang="en-US" sz="2000" noProof="0" dirty="0" err="1"/>
              <a:t>addComponent</a:t>
            </a:r>
            <a:r>
              <a:rPr lang="en-US" altLang="en-US" sz="2000" noProof="0" dirty="0"/>
              <a:t>(Component c) is nonsense for Leaf/File</a:t>
            </a:r>
          </a:p>
          <a:p>
            <a:pPr lvl="1"/>
            <a:r>
              <a:rPr lang="en-US" altLang="en-US" sz="2000" noProof="0" dirty="0"/>
              <a:t>i.e. Cohesion is low for Leaf </a:t>
            </a:r>
            <a:r>
              <a:rPr lang="en-US" altLang="en-US" sz="2000" noProof="0" dirty="0">
                <a:sym typeface="Wingdings" pitchFamily="2" charset="2"/>
              </a:rPr>
              <a:t></a:t>
            </a:r>
          </a:p>
          <a:p>
            <a:pPr lvl="2"/>
            <a:r>
              <a:rPr lang="en-US" altLang="en-US" sz="1600" dirty="0">
                <a:sym typeface="Wingdings" pitchFamily="2" charset="2"/>
              </a:rPr>
              <a:t>May throw ‘not supported exception’ or exhibit null behavior</a:t>
            </a:r>
            <a:endParaRPr lang="en-US" altLang="en-US" sz="1600" noProof="0" dirty="0"/>
          </a:p>
        </p:txBody>
      </p:sp>
    </p:spTree>
    <p:extLst>
      <p:ext uri="{BB962C8B-B14F-4D97-AF65-F5344CB8AC3E}">
        <p14:creationId xmlns:p14="http://schemas.microsoft.com/office/powerpoint/2010/main" val="2626696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302</Words>
  <Application>Microsoft Office PowerPoint</Application>
  <PresentationFormat>On-screen Show (16:10)</PresentationFormat>
  <Paragraphs>51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Paint Shop Pro Image</vt:lpstr>
      <vt:lpstr>Software Engineering and Architecture</vt:lpstr>
      <vt:lpstr>Part-Whole Structures</vt:lpstr>
      <vt:lpstr>Gfx Part-Whole</vt:lpstr>
      <vt:lpstr>How to design?</vt:lpstr>
      <vt:lpstr>Model-Perspective</vt:lpstr>
      <vt:lpstr>Responsibility-Perspective</vt:lpstr>
      <vt:lpstr>Recursion…</vt:lpstr>
      <vt:lpstr>The Pattern</vt:lpstr>
      <vt:lpstr>Benefits and Liabilities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77</cp:revision>
  <dcterms:created xsi:type="dcterms:W3CDTF">2006-08-16T00:00:00Z</dcterms:created>
  <dcterms:modified xsi:type="dcterms:W3CDTF">2024-08-02T06:54:49Z</dcterms:modified>
</cp:coreProperties>
</file>